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24" r:id="rId1"/>
  </p:sldMasterIdLst>
  <p:notesMasterIdLst>
    <p:notesMasterId r:id="rId14"/>
  </p:notesMasterIdLst>
  <p:handoutMasterIdLst>
    <p:handoutMasterId r:id="rId15"/>
  </p:handoutMasterIdLst>
  <p:sldIdLst>
    <p:sldId id="256" r:id="rId2"/>
    <p:sldId id="257" r:id="rId3"/>
    <p:sldId id="262" r:id="rId4"/>
    <p:sldId id="263" r:id="rId5"/>
    <p:sldId id="258" r:id="rId6"/>
    <p:sldId id="260" r:id="rId7"/>
    <p:sldId id="266" r:id="rId8"/>
    <p:sldId id="259" r:id="rId9"/>
    <p:sldId id="261" r:id="rId10"/>
    <p:sldId id="267" r:id="rId11"/>
    <p:sldId id="264" r:id="rId12"/>
    <p:sldId id="26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2" clrMode="bw" frameSlides="1"/>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6" d="100"/>
          <a:sy n="96" d="100"/>
        </p:scale>
        <p:origin x="-77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C4B3B9-A4F2-AF4A-9467-5238CD43269B}" type="datetimeFigureOut">
              <a:rPr lang="en-US" smtClean="0"/>
              <a:t>9/30/11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CEC89D-541B-7A4C-B5AF-940F76660A0E}"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7E7827-046A-E64E-9994-09A8FF7B1AB9}" type="datetimeFigureOut">
              <a:rPr lang="en-US" smtClean="0"/>
              <a:pPr/>
              <a:t>9/30/11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D444A8-C7BC-5A49-9185-FC37D87E6A1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D444A8-C7BC-5A49-9185-FC37D87E6A1C}"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lstStyle>
          <a:p>
            <a:fld id="{8AF4E8C3-8C2C-7643-B35B-20854EE3A741}" type="datetimeFigureOut">
              <a:rPr lang="en-US" smtClean="0"/>
              <a:pPr/>
              <a:t>9/30/11</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lstStyle>
          <a:p>
            <a:fld id="{AFC56213-B4C4-4C5C-8EAE-01416D175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F4E8C3-8C2C-7643-B35B-20854EE3A741}" type="datetimeFigureOut">
              <a:rPr lang="en-US" smtClean="0"/>
              <a:pPr/>
              <a:t>9/30/11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8AF4E8C3-8C2C-7643-B35B-20854EE3A741}" type="datetimeFigureOut">
              <a:rPr lang="en-US" smtClean="0"/>
              <a:pPr/>
              <a:t>9/30/11</a:t>
            </a:fld>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lstStyle>
          <a:p>
            <a:fld id="{84B03A93-FD73-B44E-8A3C-1019DE575FF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F4E8C3-8C2C-7643-B35B-20854EE3A741}" type="datetimeFigureOut">
              <a:rPr lang="en-US" smtClean="0"/>
              <a:pPr/>
              <a:t>9/30/11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lstStyle>
          <a:p>
            <a:fld id="{8AF4E8C3-8C2C-7643-B35B-20854EE3A741}" type="datetimeFigureOut">
              <a:rPr lang="en-US" smtClean="0"/>
              <a:pPr/>
              <a:t>9/30/11</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fld id="{BC5217A8-0E06-4059-AC45-433E2E67A85D}" type="slidenum">
              <a:rPr kumimoji="0" lang="en-US" smtClean="0"/>
              <a:pPr/>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AF4E8C3-8C2C-7643-B35B-20854EE3A741}" type="datetimeFigureOut">
              <a:rPr lang="en-US" smtClean="0"/>
              <a:pPr/>
              <a:t>9/30/11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AF4E8C3-8C2C-7643-B35B-20854EE3A741}" type="datetimeFigureOut">
              <a:rPr lang="en-US" smtClean="0"/>
              <a:pPr/>
              <a:t>9/30/11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AF4E8C3-8C2C-7643-B35B-20854EE3A741}" type="datetimeFigureOut">
              <a:rPr lang="en-US" smtClean="0"/>
              <a:pPr/>
              <a:t>9/30/11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8AF4E8C3-8C2C-7643-B35B-20854EE3A741}" type="datetimeFigureOut">
              <a:rPr lang="en-US" smtClean="0"/>
              <a:pPr/>
              <a:t>9/30/11</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AF4E8C3-8C2C-7643-B35B-20854EE3A741}" type="datetimeFigureOut">
              <a:rPr lang="en-US" smtClean="0"/>
              <a:pPr/>
              <a:t>9/30/11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3A93-FD73-B44E-8A3C-1019DE575F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p>
            <a:fld id="{8AF4E8C3-8C2C-7643-B35B-20854EE3A741}" type="datetimeFigureOut">
              <a:rPr lang="en-US" smtClean="0"/>
              <a:pPr/>
              <a:t>9/30/11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3A93-FD73-B44E-8A3C-1019DE575FF0}"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lstStyle>
          <a:p>
            <a:fld id="{8AF4E8C3-8C2C-7643-B35B-20854EE3A741}" type="datetimeFigureOut">
              <a:rPr lang="en-US" smtClean="0"/>
              <a:pPr/>
              <a:t>9/30/11</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lstStyle>
          <a:p>
            <a:fld id="{84B03A93-FD73-B44E-8A3C-1019DE575F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Patterns of Studying within Students schedules</a:t>
            </a:r>
            <a:endParaRPr lang="en-US" dirty="0"/>
          </a:p>
        </p:txBody>
      </p:sp>
      <p:sp>
        <p:nvSpPr>
          <p:cNvPr id="3" name="Subtitle 2"/>
          <p:cNvSpPr>
            <a:spLocks noGrp="1"/>
          </p:cNvSpPr>
          <p:nvPr>
            <p:ph type="subTitle" idx="1"/>
          </p:nvPr>
        </p:nvSpPr>
        <p:spPr/>
        <p:txBody>
          <a:bodyPr>
            <a:normAutofit fontScale="77500" lnSpcReduction="20000"/>
          </a:bodyPr>
          <a:lstStyle/>
          <a:p>
            <a:r>
              <a:rPr lang="en-US" dirty="0" smtClean="0"/>
              <a:t>Kirsten Guldin</a:t>
            </a:r>
          </a:p>
          <a:p>
            <a:r>
              <a:rPr lang="en-US" dirty="0" smtClean="0"/>
              <a:t>Literature and Society</a:t>
            </a:r>
          </a:p>
          <a:p>
            <a:r>
              <a:rPr lang="en-US" dirty="0" smtClean="0"/>
              <a:t>Dr. Sherry</a:t>
            </a:r>
          </a:p>
          <a:p>
            <a:r>
              <a:rPr lang="en-US" dirty="0" smtClean="0"/>
              <a:t>9/28/10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diaries:</a:t>
            </a:r>
            <a:endParaRPr lang="en-US" dirty="0"/>
          </a:p>
        </p:txBody>
      </p:sp>
      <p:graphicFrame>
        <p:nvGraphicFramePr>
          <p:cNvPr id="4" name="Content Placeholder 3"/>
          <p:cNvGraphicFramePr>
            <a:graphicFrameLocks noGrp="1"/>
          </p:cNvGraphicFramePr>
          <p:nvPr>
            <p:ph idx="1"/>
          </p:nvPr>
        </p:nvGraphicFramePr>
        <p:xfrm>
          <a:off x="457200" y="1609725"/>
          <a:ext cx="7239000" cy="1854200"/>
        </p:xfrm>
        <a:graphic>
          <a:graphicData uri="http://schemas.openxmlformats.org/drawingml/2006/table">
            <a:tbl>
              <a:tblPr firstRow="1" bandRow="1">
                <a:tableStyleId>{3B4B98B0-60AC-42C2-AFA5-B58CD77FA1E5}</a:tableStyleId>
              </a:tblPr>
              <a:tblGrid>
                <a:gridCol w="3619500"/>
                <a:gridCol w="3619500"/>
              </a:tblGrid>
              <a:tr h="370840">
                <a:tc>
                  <a:txBody>
                    <a:bodyPr/>
                    <a:lstStyle/>
                    <a:p>
                      <a:r>
                        <a:rPr lang="en-US" b="0" dirty="0" smtClean="0"/>
                        <a:t>Class</a:t>
                      </a:r>
                      <a:endParaRPr lang="en-US" b="0" dirty="0"/>
                    </a:p>
                  </a:txBody>
                  <a:tcPr/>
                </a:tc>
                <a:tc>
                  <a:txBody>
                    <a:bodyPr/>
                    <a:lstStyle/>
                    <a:p>
                      <a:r>
                        <a:rPr lang="en-US" b="0" dirty="0" smtClean="0"/>
                        <a:t>3 hours everyday</a:t>
                      </a:r>
                      <a:endParaRPr lang="en-US" b="0" dirty="0"/>
                    </a:p>
                  </a:txBody>
                  <a:tcPr/>
                </a:tc>
              </a:tr>
              <a:tr h="370840">
                <a:tc>
                  <a:txBody>
                    <a:bodyPr/>
                    <a:lstStyle/>
                    <a:p>
                      <a:r>
                        <a:rPr lang="en-US" dirty="0" smtClean="0"/>
                        <a:t>Homework/Studying</a:t>
                      </a:r>
                      <a:endParaRPr lang="en-US" dirty="0"/>
                    </a:p>
                  </a:txBody>
                  <a:tcPr/>
                </a:tc>
                <a:tc>
                  <a:txBody>
                    <a:bodyPr/>
                    <a:lstStyle/>
                    <a:p>
                      <a:r>
                        <a:rPr lang="en-US" dirty="0" smtClean="0"/>
                        <a:t>5 hours</a:t>
                      </a:r>
                      <a:r>
                        <a:rPr lang="en-US" baseline="0" dirty="0" smtClean="0"/>
                        <a:t> everyday</a:t>
                      </a:r>
                      <a:endParaRPr lang="en-US" dirty="0"/>
                    </a:p>
                  </a:txBody>
                  <a:tcPr/>
                </a:tc>
              </a:tr>
              <a:tr h="370840">
                <a:tc>
                  <a:txBody>
                    <a:bodyPr/>
                    <a:lstStyle/>
                    <a:p>
                      <a:r>
                        <a:rPr lang="en-US" dirty="0" smtClean="0"/>
                        <a:t>Club Meetings</a:t>
                      </a:r>
                      <a:endParaRPr lang="en-US" dirty="0"/>
                    </a:p>
                  </a:txBody>
                  <a:tcPr/>
                </a:tc>
                <a:tc>
                  <a:txBody>
                    <a:bodyPr/>
                    <a:lstStyle/>
                    <a:p>
                      <a:r>
                        <a:rPr lang="en-US" dirty="0" smtClean="0"/>
                        <a:t>1 hour once a week</a:t>
                      </a:r>
                      <a:endParaRPr lang="en-US" dirty="0"/>
                    </a:p>
                  </a:txBody>
                  <a:tcPr/>
                </a:tc>
              </a:tr>
              <a:tr h="370840">
                <a:tc>
                  <a:txBody>
                    <a:bodyPr/>
                    <a:lstStyle/>
                    <a:p>
                      <a:r>
                        <a:rPr lang="en-US" dirty="0" smtClean="0"/>
                        <a:t>Gym</a:t>
                      </a:r>
                      <a:endParaRPr lang="en-US" dirty="0"/>
                    </a:p>
                  </a:txBody>
                  <a:tcPr/>
                </a:tc>
                <a:tc>
                  <a:txBody>
                    <a:bodyPr/>
                    <a:lstStyle/>
                    <a:p>
                      <a:r>
                        <a:rPr lang="en-US" dirty="0" smtClean="0"/>
                        <a:t>1 hour</a:t>
                      </a:r>
                      <a:r>
                        <a:rPr lang="en-US" baseline="0" dirty="0" smtClean="0"/>
                        <a:t> everyday</a:t>
                      </a:r>
                      <a:endParaRPr lang="en-US" dirty="0"/>
                    </a:p>
                  </a:txBody>
                  <a:tcPr/>
                </a:tc>
              </a:tr>
              <a:tr h="370840">
                <a:tc>
                  <a:txBody>
                    <a:bodyPr/>
                    <a:lstStyle/>
                    <a:p>
                      <a:r>
                        <a:rPr lang="en-US" dirty="0" smtClean="0"/>
                        <a:t>Eating</a:t>
                      </a:r>
                      <a:endParaRPr lang="en-US" dirty="0"/>
                    </a:p>
                  </a:txBody>
                  <a:tcPr/>
                </a:tc>
                <a:tc>
                  <a:txBody>
                    <a:bodyPr/>
                    <a:lstStyle/>
                    <a:p>
                      <a:r>
                        <a:rPr lang="en-US" dirty="0" smtClean="0"/>
                        <a:t>2</a:t>
                      </a:r>
                      <a:r>
                        <a:rPr lang="en-US" baseline="0" dirty="0" smtClean="0"/>
                        <a:t> hours (split into 3 times a day)</a:t>
                      </a:r>
                      <a:endParaRPr lang="en-US" dirty="0"/>
                    </a:p>
                  </a:txBody>
                  <a:tcPr/>
                </a:tc>
              </a:tr>
            </a:tbl>
          </a:graphicData>
        </a:graphic>
      </p:graphicFrame>
      <p:sp>
        <p:nvSpPr>
          <p:cNvPr id="6" name="TextBox 5"/>
          <p:cNvSpPr txBox="1"/>
          <p:nvPr/>
        </p:nvSpPr>
        <p:spPr>
          <a:xfrm>
            <a:off x="457200" y="3900499"/>
            <a:ext cx="6649340" cy="2862323"/>
          </a:xfrm>
          <a:prstGeom prst="rect">
            <a:avLst/>
          </a:prstGeom>
          <a:noFill/>
        </p:spPr>
        <p:txBody>
          <a:bodyPr wrap="square" rtlCol="0">
            <a:spAutoFit/>
          </a:bodyPr>
          <a:lstStyle/>
          <a:p>
            <a:pPr>
              <a:buFont typeface="Arial"/>
              <a:buChar char="•"/>
            </a:pPr>
            <a:r>
              <a:rPr lang="en-US" dirty="0" smtClean="0"/>
              <a:t>Another student once again shows that about half of their day is spent working on schoolwork</a:t>
            </a:r>
          </a:p>
          <a:p>
            <a:endParaRPr lang="en-US" dirty="0" smtClean="0"/>
          </a:p>
          <a:p>
            <a:pPr>
              <a:buFont typeface="Arial"/>
              <a:buChar char="•"/>
            </a:pPr>
            <a:r>
              <a:rPr lang="en-US" dirty="0" smtClean="0"/>
              <a:t>More time spent on schoolwork than actually in class shows that one they probably have too much work or two that they just are that dedicated to their work</a:t>
            </a:r>
          </a:p>
          <a:p>
            <a:pPr>
              <a:buFont typeface="Arial"/>
              <a:buChar char="•"/>
            </a:pPr>
            <a:endParaRPr lang="en-US" dirty="0" smtClean="0"/>
          </a:p>
          <a:p>
            <a:pPr>
              <a:buFont typeface="Arial"/>
              <a:buChar char="•"/>
            </a:pPr>
            <a:r>
              <a:rPr lang="en-US" dirty="0" smtClean="0"/>
              <a:t>Both of these student’s seem to put a lot of time and energy into their work, they are hard workers</a:t>
            </a:r>
          </a:p>
          <a:p>
            <a:pPr>
              <a:buFont typeface="Arial"/>
              <a:buChar cha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Studying and Homework Habits</a:t>
            </a:r>
          </a:p>
          <a:p>
            <a:r>
              <a:rPr lang="en-US" sz="2000" dirty="0" smtClean="0"/>
              <a:t>Schoolwork contains the majority of students daily lives, some more than others</a:t>
            </a:r>
          </a:p>
          <a:p>
            <a:r>
              <a:rPr lang="en-US" sz="2000" dirty="0" smtClean="0"/>
              <a:t>Students choose to study in different places, at different times, and for different amounts of time</a:t>
            </a:r>
          </a:p>
          <a:p>
            <a:pPr lvl="1"/>
            <a:r>
              <a:rPr lang="en-US" sz="1800" dirty="0" smtClean="0"/>
              <a:t>Some study more for some classes than others</a:t>
            </a:r>
          </a:p>
          <a:p>
            <a:r>
              <a:rPr lang="en-US" sz="2000" dirty="0" smtClean="0"/>
              <a:t>The data from Nathan’s ethnographical work shows that students study for about twelve and a quarter hours per week</a:t>
            </a:r>
          </a:p>
          <a:p>
            <a:pPr lvl="1"/>
            <a:r>
              <a:rPr lang="en-US" sz="1700" dirty="0" smtClean="0"/>
              <a:t>Having a full schedule of classes and then all the work for that is time consuming and if you want to succeed then every spare moment is spent on studying</a:t>
            </a:r>
          </a:p>
          <a:p>
            <a:r>
              <a:rPr lang="en-US" sz="2000" dirty="0" smtClean="0"/>
              <a:t>Health and </a:t>
            </a:r>
            <a:r>
              <a:rPr lang="en-US" sz="2000" dirty="0" smtClean="0"/>
              <a:t>Street gave us background information on how to be a true </a:t>
            </a:r>
            <a:r>
              <a:rPr lang="en-US" sz="2000" dirty="0" smtClean="0"/>
              <a:t>ethnographer by retrieving the data in different kinds of ways and forming conclusions without judging that culture</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pPr marL="274320" lvl="1" indent="-274320">
              <a:spcBef>
                <a:spcPts val="600"/>
              </a:spcBef>
              <a:buClr>
                <a:schemeClr val="tx2"/>
              </a:buClr>
              <a:buSzPct val="73000"/>
              <a:buFont typeface="Wingdings 2"/>
              <a:buChar char=""/>
            </a:pPr>
            <a:r>
              <a:rPr lang="en-US" sz="2600" dirty="0" smtClean="0">
                <a:solidFill>
                  <a:schemeClr val="tx1"/>
                </a:solidFill>
              </a:rPr>
              <a:t>Health and Street (2008) </a:t>
            </a:r>
            <a:r>
              <a:rPr lang="en-US" sz="2600" i="1" dirty="0" smtClean="0">
                <a:solidFill>
                  <a:schemeClr val="tx1"/>
                </a:solidFill>
              </a:rPr>
              <a:t>On Ethnography: Approaches to Language and Literacy </a:t>
            </a:r>
            <a:r>
              <a:rPr lang="en-US" sz="2600" i="1" dirty="0" smtClean="0">
                <a:solidFill>
                  <a:schemeClr val="tx1"/>
                </a:solidFill>
              </a:rPr>
              <a:t>Research. </a:t>
            </a:r>
            <a:r>
              <a:rPr lang="en-US" sz="2600" dirty="0" smtClean="0">
                <a:solidFill>
                  <a:schemeClr val="tx1"/>
                </a:solidFill>
              </a:rPr>
              <a:t>NCRLL.</a:t>
            </a:r>
            <a:endParaRPr lang="en-US" dirty="0" smtClean="0"/>
          </a:p>
          <a:p>
            <a:r>
              <a:rPr lang="en-US" dirty="0" err="1" smtClean="0"/>
              <a:t>Krevey</a:t>
            </a:r>
            <a:r>
              <a:rPr lang="en-US" dirty="0" smtClean="0"/>
              <a:t>, Kelly. </a:t>
            </a:r>
            <a:r>
              <a:rPr lang="en-US" dirty="0" smtClean="0"/>
              <a:t>(2011</a:t>
            </a:r>
            <a:r>
              <a:rPr lang="en-US" dirty="0" smtClean="0"/>
              <a:t>). </a:t>
            </a:r>
            <a:r>
              <a:rPr lang="en-US" i="1" dirty="0" smtClean="0"/>
              <a:t>http://sherry-adaptation12.wikispaces.com/Krevey+CLUE1b</a:t>
            </a:r>
          </a:p>
          <a:p>
            <a:r>
              <a:rPr lang="en-US" dirty="0" smtClean="0"/>
              <a:t>Nathan, R. </a:t>
            </a:r>
            <a:r>
              <a:rPr lang="en-US" dirty="0" smtClean="0"/>
              <a:t>(2005</a:t>
            </a:r>
            <a:r>
              <a:rPr lang="en-US" dirty="0" smtClean="0"/>
              <a:t>). My </a:t>
            </a:r>
            <a:r>
              <a:rPr lang="en-US" i="1" dirty="0" smtClean="0"/>
              <a:t>Freshman Year: What a Professor Learned by Becoming a Student. </a:t>
            </a:r>
            <a:r>
              <a:rPr lang="en-US" dirty="0" smtClean="0"/>
              <a:t>New York: </a:t>
            </a:r>
            <a:r>
              <a:rPr lang="en-US" dirty="0" smtClean="0"/>
              <a:t>Penguin Group, Ltd.</a:t>
            </a:r>
            <a:endParaRPr lang="en-US" i="1"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Focus:</a:t>
            </a:r>
            <a:endParaRPr lang="en-US" dirty="0"/>
          </a:p>
        </p:txBody>
      </p:sp>
      <p:sp>
        <p:nvSpPr>
          <p:cNvPr id="3" name="Content Placeholder 2"/>
          <p:cNvSpPr>
            <a:spLocks noGrp="1"/>
          </p:cNvSpPr>
          <p:nvPr>
            <p:ph idx="1"/>
          </p:nvPr>
        </p:nvSpPr>
        <p:spPr>
          <a:xfrm>
            <a:off x="457200" y="1609416"/>
            <a:ext cx="7239000" cy="2109518"/>
          </a:xfrm>
        </p:spPr>
        <p:txBody>
          <a:bodyPr/>
          <a:lstStyle/>
          <a:p>
            <a:r>
              <a:rPr lang="en-US" dirty="0" smtClean="0"/>
              <a:t>Schoolwork and studying habits among Bloomsburg University Students</a:t>
            </a:r>
          </a:p>
          <a:p>
            <a:r>
              <a:rPr lang="en-US" dirty="0" smtClean="0"/>
              <a:t>Who? What? Where? When? Why? How?</a:t>
            </a:r>
          </a:p>
          <a:p>
            <a:endParaRPr lang="en-US" dirty="0"/>
          </a:p>
        </p:txBody>
      </p:sp>
      <p:pic>
        <p:nvPicPr>
          <p:cNvPr id="4" name="Picture 3"/>
          <p:cNvPicPr>
            <a:picLocks noChangeAspect="1"/>
          </p:cNvPicPr>
          <p:nvPr/>
        </p:nvPicPr>
        <p:blipFill>
          <a:blip r:embed="rId2"/>
          <a:stretch>
            <a:fillRect/>
          </a:stretch>
        </p:blipFill>
        <p:spPr>
          <a:xfrm>
            <a:off x="1188867" y="3055577"/>
            <a:ext cx="5397500" cy="3581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Nathan’s Studies:</a:t>
            </a:r>
            <a:endParaRPr lang="en-US" dirty="0"/>
          </a:p>
        </p:txBody>
      </p:sp>
      <p:sp>
        <p:nvSpPr>
          <p:cNvPr id="3" name="Content Placeholder 2"/>
          <p:cNvSpPr>
            <a:spLocks noGrp="1"/>
          </p:cNvSpPr>
          <p:nvPr>
            <p:ph idx="1"/>
          </p:nvPr>
        </p:nvSpPr>
        <p:spPr/>
        <p:txBody>
          <a:bodyPr>
            <a:normAutofit fontScale="92500"/>
          </a:bodyPr>
          <a:lstStyle/>
          <a:p>
            <a:r>
              <a:rPr lang="en-US" dirty="0" smtClean="0"/>
              <a:t>Nathan experiencing the college life:</a:t>
            </a:r>
          </a:p>
          <a:p>
            <a:pPr lvl="1"/>
            <a:r>
              <a:rPr lang="en-US" dirty="0" smtClean="0"/>
              <a:t>“I spent every day and night of the week at the dorm, taking a full load of five undergraduate courses that ranged across the curriculum.” (p.16)</a:t>
            </a:r>
          </a:p>
          <a:p>
            <a:pPr lvl="2"/>
            <a:r>
              <a:rPr lang="en-US" dirty="0" smtClean="0"/>
              <a:t>The work load of having 5 classes isn’t easy, it takes time to accomplish the tasks, day and night</a:t>
            </a:r>
          </a:p>
          <a:p>
            <a:r>
              <a:rPr lang="en-US" dirty="0" smtClean="0"/>
              <a:t>Amount of time students study:</a:t>
            </a:r>
          </a:p>
          <a:p>
            <a:pPr lvl="1"/>
            <a:r>
              <a:rPr lang="en-US" dirty="0" smtClean="0"/>
              <a:t>“Two-thirds studied about two hours a day, 10 to 15% worked harder than that, and 25% studied hardly at all, usually cramming at exam time.” (p.32)</a:t>
            </a:r>
          </a:p>
          <a:p>
            <a:pPr lvl="2"/>
            <a:r>
              <a:rPr lang="en-US" dirty="0" smtClean="0"/>
              <a:t>Just about every student in the population studied, studies about 2 hours a day but there are the select few that either exceed that or don’t study at all</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and street studies:</a:t>
            </a:r>
            <a:endParaRPr lang="en-US" dirty="0"/>
          </a:p>
        </p:txBody>
      </p:sp>
      <p:sp>
        <p:nvSpPr>
          <p:cNvPr id="3" name="Content Placeholder 2"/>
          <p:cNvSpPr>
            <a:spLocks noGrp="1"/>
          </p:cNvSpPr>
          <p:nvPr>
            <p:ph idx="1"/>
          </p:nvPr>
        </p:nvSpPr>
        <p:spPr/>
        <p:txBody>
          <a:bodyPr>
            <a:normAutofit/>
          </a:bodyPr>
          <a:lstStyle/>
          <a:p>
            <a:r>
              <a:rPr lang="en-US" sz="1800" dirty="0" smtClean="0"/>
              <a:t>Ethnographers are the people that want to learn more about a specific culture and how people within the culture learn the traditions and where people place themselves in that </a:t>
            </a:r>
            <a:r>
              <a:rPr lang="en-US" sz="1800" dirty="0" smtClean="0"/>
              <a:t>group</a:t>
            </a:r>
          </a:p>
          <a:p>
            <a:pPr lvl="1"/>
            <a:r>
              <a:rPr lang="en-US" sz="1800" dirty="0" smtClean="0"/>
              <a:t>Throughout this project we had to be an ethnographer studying a culture and their practices</a:t>
            </a:r>
          </a:p>
          <a:p>
            <a:r>
              <a:rPr lang="en-US" sz="1800" dirty="0" smtClean="0"/>
              <a:t>“The recursive proces</a:t>
            </a:r>
            <a:r>
              <a:rPr lang="en-US" sz="1800" dirty="0" smtClean="0"/>
              <a:t>s in doing ethnography work is: data from observations, interviews, etc., then hunches/curiosity, and then theory and concepts.” (p.34)</a:t>
            </a:r>
          </a:p>
          <a:p>
            <a:pPr lvl="1"/>
            <a:r>
              <a:rPr lang="en-US" sz="1800" dirty="0" smtClean="0"/>
              <a:t>W</a:t>
            </a:r>
            <a:r>
              <a:rPr lang="en-US" sz="1800" dirty="0" smtClean="0"/>
              <a:t>hile discovering new data we followed this process almost instinctively to come to our cultural conclusion</a:t>
            </a:r>
          </a:p>
          <a:p>
            <a:r>
              <a:rPr lang="en-US" sz="2100" dirty="0" smtClean="0"/>
              <a:t>Something that is very important while studyin</a:t>
            </a:r>
            <a:r>
              <a:rPr lang="en-US" sz="2100" dirty="0" smtClean="0"/>
              <a:t>g a culture is to keep your mind open to all things</a:t>
            </a:r>
          </a:p>
          <a:p>
            <a:pPr lvl="1"/>
            <a:r>
              <a:rPr lang="en-US" sz="1800" dirty="0" smtClean="0"/>
              <a:t>Enter </a:t>
            </a:r>
            <a:r>
              <a:rPr lang="en-US" sz="1800" dirty="0" smtClean="0"/>
              <a:t>field of work open to learning new things (p.34)</a:t>
            </a:r>
            <a:endParaRPr lang="en-US"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Ethnographic Data:</a:t>
            </a:r>
            <a:endParaRPr lang="en-US" dirty="0"/>
          </a:p>
        </p:txBody>
      </p:sp>
      <p:sp>
        <p:nvSpPr>
          <p:cNvPr id="3" name="Content Placeholder 2"/>
          <p:cNvSpPr>
            <a:spLocks noGrp="1"/>
          </p:cNvSpPr>
          <p:nvPr>
            <p:ph idx="1"/>
          </p:nvPr>
        </p:nvSpPr>
        <p:spPr/>
        <p:txBody>
          <a:bodyPr>
            <a:normAutofit fontScale="92500"/>
          </a:bodyPr>
          <a:lstStyle/>
          <a:p>
            <a:r>
              <a:rPr lang="en-US" dirty="0" smtClean="0"/>
              <a:t>Studied the general population by:</a:t>
            </a:r>
          </a:p>
          <a:p>
            <a:pPr lvl="1"/>
            <a:r>
              <a:rPr lang="en-US" dirty="0" smtClean="0"/>
              <a:t>Interviewing- a way to get the perspective of the actual student</a:t>
            </a:r>
          </a:p>
          <a:p>
            <a:pPr lvl="1"/>
            <a:r>
              <a:rPr lang="en-US" dirty="0" smtClean="0"/>
              <a:t>Observing- helps in finding other details that the student </a:t>
            </a:r>
            <a:r>
              <a:rPr lang="en-US" dirty="0" smtClean="0"/>
              <a:t>may of not explained in the interview</a:t>
            </a:r>
            <a:endParaRPr lang="en-US" dirty="0" smtClean="0"/>
          </a:p>
          <a:p>
            <a:pPr lvl="1"/>
            <a:r>
              <a:rPr lang="en-US" dirty="0" smtClean="0"/>
              <a:t>Time </a:t>
            </a:r>
            <a:r>
              <a:rPr lang="en-US" dirty="0" smtClean="0"/>
              <a:t>Diaries- give </a:t>
            </a:r>
            <a:r>
              <a:rPr lang="en-US" dirty="0" smtClean="0"/>
              <a:t>us a way to see how everything works in a bigger picture of a day to day life</a:t>
            </a:r>
            <a:endParaRPr lang="en-US" dirty="0" smtClean="0"/>
          </a:p>
          <a:p>
            <a:pPr lvl="1"/>
            <a:r>
              <a:rPr lang="en-US" dirty="0" smtClean="0"/>
              <a:t>Pictures- visualization is important in ethnographic data</a:t>
            </a:r>
          </a:p>
          <a:p>
            <a:r>
              <a:rPr lang="en-US" dirty="0" smtClean="0"/>
              <a:t>Studied the works of two readings:</a:t>
            </a:r>
          </a:p>
          <a:p>
            <a:pPr lvl="1"/>
            <a:r>
              <a:rPr lang="en-US" dirty="0" smtClean="0"/>
              <a:t>Nathan’s(2005) </a:t>
            </a:r>
            <a:r>
              <a:rPr lang="en-US" i="1" dirty="0" smtClean="0"/>
              <a:t>My Freshman Year</a:t>
            </a:r>
            <a:endParaRPr lang="en-US" dirty="0" smtClean="0"/>
          </a:p>
          <a:p>
            <a:pPr lvl="1"/>
            <a:r>
              <a:rPr lang="en-US" dirty="0" smtClean="0"/>
              <a:t>Health and Street (2008) </a:t>
            </a:r>
            <a:r>
              <a:rPr lang="en-US" i="1" dirty="0" smtClean="0"/>
              <a:t>On Ethnography: Approaches to Language and Literacy Research</a:t>
            </a:r>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3548"/>
            <a:ext cx="7239000" cy="587017"/>
          </a:xfrm>
        </p:spPr>
        <p:txBody>
          <a:bodyPr/>
          <a:lstStyle/>
          <a:p>
            <a:r>
              <a:rPr lang="en-US" dirty="0" smtClean="0"/>
              <a:t>Interviewing</a:t>
            </a:r>
            <a:endParaRPr lang="en-US" dirty="0"/>
          </a:p>
        </p:txBody>
      </p:sp>
      <p:sp>
        <p:nvSpPr>
          <p:cNvPr id="3" name="Content Placeholder 2"/>
          <p:cNvSpPr>
            <a:spLocks noGrp="1"/>
          </p:cNvSpPr>
          <p:nvPr>
            <p:ph idx="1"/>
          </p:nvPr>
        </p:nvSpPr>
        <p:spPr>
          <a:xfrm>
            <a:off x="457200" y="1334670"/>
            <a:ext cx="7239000" cy="5753334"/>
          </a:xfrm>
        </p:spPr>
        <p:txBody>
          <a:bodyPr>
            <a:noAutofit/>
          </a:bodyPr>
          <a:lstStyle/>
          <a:p>
            <a:r>
              <a:rPr lang="en-US" sz="1600" b="1" dirty="0" smtClean="0"/>
              <a:t>Schoolwork patterns:</a:t>
            </a:r>
          </a:p>
          <a:p>
            <a:r>
              <a:rPr lang="en-US" sz="1400" b="1" dirty="0" smtClean="0"/>
              <a:t>How do you usually study? Describe what you do during a normal work session?</a:t>
            </a:r>
          </a:p>
          <a:p>
            <a:pPr lvl="1"/>
            <a:r>
              <a:rPr lang="en-US" sz="1400" b="1" dirty="0" smtClean="0"/>
              <a:t>When I study I read over my notes and if I know someone in my class we study together. I really don’t use my text book when I study.</a:t>
            </a:r>
          </a:p>
          <a:p>
            <a:pPr lvl="2"/>
            <a:r>
              <a:rPr lang="en-US" sz="1400" dirty="0" smtClean="0"/>
              <a:t>I realized that most students use the tools provided by the professors as far as the notes given, the book chapters, TA's, office hours, or even just </a:t>
            </a:r>
            <a:r>
              <a:rPr lang="en-US" sz="1400" dirty="0" err="1" smtClean="0"/>
              <a:t>e</a:t>
            </a:r>
            <a:r>
              <a:rPr lang="en-US" sz="1400" dirty="0" smtClean="0"/>
              <a:t>-mailing the professor.</a:t>
            </a:r>
            <a:endParaRPr lang="en-US" sz="1400" b="1" dirty="0" smtClean="0"/>
          </a:p>
          <a:p>
            <a:r>
              <a:rPr lang="en-US" sz="1400" b="1" dirty="0" smtClean="0"/>
              <a:t>How much time do you spend on studying for a test? </a:t>
            </a:r>
          </a:p>
          <a:p>
            <a:pPr lvl="1"/>
            <a:r>
              <a:rPr lang="en-US" sz="1400" b="1" dirty="0" smtClean="0"/>
              <a:t>It depends on the subject that I am studying for. I study on average for about 2 hours for each subject. I spend more time working on science and history classes. I feel like I am always studying for them, because there is a lot of information to remember.</a:t>
            </a:r>
          </a:p>
          <a:p>
            <a:pPr lvl="2"/>
            <a:r>
              <a:rPr lang="en-US" sz="1400" dirty="0" smtClean="0"/>
              <a:t>I think that this may be something in common with everyone, that for our personal struggles in certain classes determines whether we study more for that class or not. </a:t>
            </a:r>
            <a:endParaRPr lang="en-US" sz="1400" b="1" dirty="0" smtClean="0"/>
          </a:p>
          <a:p>
            <a:r>
              <a:rPr lang="en-US" sz="1400" b="1" dirty="0" smtClean="0"/>
              <a:t>How much time do you spend each day on homework? </a:t>
            </a:r>
          </a:p>
          <a:p>
            <a:pPr lvl="1"/>
            <a:r>
              <a:rPr lang="en-US" sz="1400" b="1" dirty="0" smtClean="0"/>
              <a:t>After I get out of class I spend about 3-4 hours on homework and then study after dinner.</a:t>
            </a:r>
          </a:p>
          <a:p>
            <a:pPr lvl="2"/>
            <a:r>
              <a:rPr lang="en-US" sz="1400" dirty="0" smtClean="0"/>
              <a:t>Homework seems to take more time because professors tend to give out more daily homework so each day students spend about an hour for each class on homework.</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Interviewing:</a:t>
            </a:r>
            <a:endParaRPr lang="en-US" dirty="0"/>
          </a:p>
        </p:txBody>
      </p:sp>
      <p:sp>
        <p:nvSpPr>
          <p:cNvPr id="3" name="Content Placeholder 2"/>
          <p:cNvSpPr>
            <a:spLocks noGrp="1"/>
          </p:cNvSpPr>
          <p:nvPr>
            <p:ph idx="1"/>
          </p:nvPr>
        </p:nvSpPr>
        <p:spPr/>
        <p:txBody>
          <a:bodyPr>
            <a:normAutofit/>
          </a:bodyPr>
          <a:lstStyle/>
          <a:p>
            <a:r>
              <a:rPr lang="en-US" sz="1400" b="1" dirty="0" smtClean="0"/>
              <a:t>Where do you do homework? Study? </a:t>
            </a:r>
          </a:p>
          <a:p>
            <a:pPr lvl="1"/>
            <a:r>
              <a:rPr lang="en-US" sz="1400" b="1" dirty="0" smtClean="0"/>
              <a:t>This year I have spent a lot of time in the library, but if I don’t have time I study in my room or the lounges in my building.</a:t>
            </a:r>
          </a:p>
          <a:p>
            <a:pPr lvl="2"/>
            <a:r>
              <a:rPr lang="en-US" sz="1400" b="1" dirty="0" smtClean="0"/>
              <a:t>There are different places provided to students on campus for a quiet place to do work. Some chose to work in their own rooms others like a change of scenery. I found that more students like to travel to the library or a lounge for schoolwork.</a:t>
            </a:r>
          </a:p>
          <a:p>
            <a:r>
              <a:rPr lang="en-US" sz="1400" b="1" dirty="0" smtClean="0"/>
              <a:t>Does schoolwork come before social activities for you? If no, what activities come before schoolwork? </a:t>
            </a:r>
          </a:p>
          <a:p>
            <a:pPr lvl="1"/>
            <a:r>
              <a:rPr lang="en-US" sz="1400" b="1" dirty="0" smtClean="0"/>
              <a:t>Schoolwork does come before social activities. I am here to come to school and that is my main priority.</a:t>
            </a:r>
          </a:p>
          <a:p>
            <a:pPr lvl="2"/>
            <a:r>
              <a:rPr lang="en-US" sz="1400" dirty="0" smtClean="0"/>
              <a:t>In these two students they both seemed to put school first and foremost before any kind of social activities, which really shows that they are here to go to school and focus on that main goal but this is only a sample of all the students out there, when for others school could be the side note and social activities may be the main focus. </a:t>
            </a:r>
          </a:p>
          <a:p>
            <a:r>
              <a:rPr lang="en-US" sz="1946" dirty="0" smtClean="0"/>
              <a:t>What this is telling us is that majority of students extra time is spent studying/doing work in their choice of place before even thinking about other social activities.</a:t>
            </a:r>
            <a:endParaRPr lang="en-US" sz="1946"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Observations/pictures:</a:t>
            </a:r>
            <a:endParaRPr lang="en-US" dirty="0"/>
          </a:p>
        </p:txBody>
      </p:sp>
      <p:sp>
        <p:nvSpPr>
          <p:cNvPr id="3" name="Content Placeholder 2"/>
          <p:cNvSpPr>
            <a:spLocks noGrp="1"/>
          </p:cNvSpPr>
          <p:nvPr>
            <p:ph idx="1"/>
          </p:nvPr>
        </p:nvSpPr>
        <p:spPr>
          <a:xfrm>
            <a:off x="671096" y="1463039"/>
            <a:ext cx="4679573" cy="5219707"/>
          </a:xfrm>
        </p:spPr>
        <p:txBody>
          <a:bodyPr>
            <a:normAutofit/>
          </a:bodyPr>
          <a:lstStyle/>
          <a:p>
            <a:r>
              <a:rPr lang="en-US" sz="1800" dirty="0" smtClean="0"/>
              <a:t>Observing the one place set aside specifically for studying or schoolwork: the library</a:t>
            </a:r>
          </a:p>
          <a:p>
            <a:r>
              <a:rPr lang="en-US" sz="1800" dirty="0" smtClean="0"/>
              <a:t>Most students when asked, said they studied at least 2 hrs. or more each day in the library</a:t>
            </a:r>
          </a:p>
          <a:p>
            <a:r>
              <a:rPr lang="en-US" sz="1800" dirty="0" smtClean="0"/>
              <a:t>These students are very committed to their work</a:t>
            </a:r>
          </a:p>
          <a:p>
            <a:r>
              <a:rPr lang="en-US" sz="1800" dirty="0" smtClean="0"/>
              <a:t>This is a place for students to not get distracted while working and that’s why most students choose to use this as their studying station</a:t>
            </a:r>
          </a:p>
          <a:p>
            <a:r>
              <a:rPr lang="en-US" sz="1800" dirty="0" smtClean="0"/>
              <a:t>Not only is it a good place to work but it also contains all the resources a student may need while studying (computers, printers, books, articles, etc.)</a:t>
            </a:r>
            <a:endParaRPr lang="en-US" sz="1800" dirty="0"/>
          </a:p>
        </p:txBody>
      </p:sp>
      <p:pic>
        <p:nvPicPr>
          <p:cNvPr id="4" name="Picture 3"/>
          <p:cNvPicPr>
            <a:picLocks noChangeAspect="1"/>
          </p:cNvPicPr>
          <p:nvPr/>
        </p:nvPicPr>
        <p:blipFill>
          <a:blip r:embed="rId2"/>
          <a:stretch>
            <a:fillRect/>
          </a:stretch>
        </p:blipFill>
        <p:spPr>
          <a:xfrm>
            <a:off x="5350669" y="4691585"/>
            <a:ext cx="2665853" cy="1991162"/>
          </a:xfrm>
          <a:prstGeom prst="rect">
            <a:avLst/>
          </a:prstGeom>
        </p:spPr>
      </p:pic>
      <p:pic>
        <p:nvPicPr>
          <p:cNvPr id="6" name="Picture 5"/>
          <p:cNvPicPr>
            <a:picLocks noChangeAspect="1"/>
          </p:cNvPicPr>
          <p:nvPr/>
        </p:nvPicPr>
        <p:blipFill>
          <a:blip r:embed="rId3"/>
          <a:stretch>
            <a:fillRect/>
          </a:stretch>
        </p:blipFill>
        <p:spPr>
          <a:xfrm>
            <a:off x="6234213" y="1463040"/>
            <a:ext cx="1782309" cy="2386232"/>
          </a:xfrm>
          <a:prstGeom prst="rect">
            <a:avLst/>
          </a:prstGeom>
        </p:spPr>
      </p:pic>
      <p:sp>
        <p:nvSpPr>
          <p:cNvPr id="8" name="TextBox 7"/>
          <p:cNvSpPr txBox="1"/>
          <p:nvPr/>
        </p:nvSpPr>
        <p:spPr>
          <a:xfrm>
            <a:off x="6234213" y="3849272"/>
            <a:ext cx="1782309" cy="584776"/>
          </a:xfrm>
          <a:prstGeom prst="rect">
            <a:avLst/>
          </a:prstGeom>
          <a:noFill/>
        </p:spPr>
        <p:txBody>
          <a:bodyPr wrap="square" rtlCol="0">
            <a:spAutoFit/>
          </a:bodyPr>
          <a:lstStyle/>
          <a:p>
            <a:r>
              <a:rPr lang="en-US" sz="1600" dirty="0" smtClean="0"/>
              <a:t>Pictures by Kelly </a:t>
            </a:r>
            <a:r>
              <a:rPr lang="en-US" sz="1600" dirty="0" err="1" smtClean="0"/>
              <a:t>Krevey</a:t>
            </a:r>
            <a:r>
              <a:rPr lang="en-US" sz="1600" dirty="0" smtClean="0"/>
              <a:t> (2011)</a:t>
            </a:r>
            <a:endParaRPr 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Diaries</a:t>
            </a:r>
            <a:endParaRPr lang="en-US" dirty="0"/>
          </a:p>
        </p:txBody>
      </p:sp>
      <p:graphicFrame>
        <p:nvGraphicFramePr>
          <p:cNvPr id="5" name="Content Placeholder 4"/>
          <p:cNvGraphicFramePr>
            <a:graphicFrameLocks noGrp="1"/>
          </p:cNvGraphicFramePr>
          <p:nvPr>
            <p:ph idx="1"/>
          </p:nvPr>
        </p:nvGraphicFramePr>
        <p:xfrm>
          <a:off x="457200" y="1703851"/>
          <a:ext cx="7280717" cy="1828800"/>
        </p:xfrm>
        <a:graphic>
          <a:graphicData uri="http://schemas.openxmlformats.org/drawingml/2006/table">
            <a:tbl>
              <a:tblPr firstRow="1" bandRow="1">
                <a:tableStyleId>{3B4B98B0-60AC-42C2-AFA5-B58CD77FA1E5}</a:tableStyleId>
              </a:tblPr>
              <a:tblGrid>
                <a:gridCol w="3619500"/>
                <a:gridCol w="3661217"/>
              </a:tblGrid>
              <a:tr h="265511">
                <a:tc>
                  <a:txBody>
                    <a:bodyPr/>
                    <a:lstStyle/>
                    <a:p>
                      <a:r>
                        <a:rPr lang="en-US" b="0" dirty="0" smtClean="0"/>
                        <a:t>Eating</a:t>
                      </a:r>
                      <a:endParaRPr lang="en-US" b="0" dirty="0"/>
                    </a:p>
                  </a:txBody>
                  <a:tcPr/>
                </a:tc>
                <a:tc>
                  <a:txBody>
                    <a:bodyPr/>
                    <a:lstStyle/>
                    <a:p>
                      <a:r>
                        <a:rPr lang="en-US" b="0" dirty="0" smtClean="0"/>
                        <a:t>2 hours (split into 3 times a day)</a:t>
                      </a:r>
                      <a:endParaRPr lang="en-US" b="0" dirty="0"/>
                    </a:p>
                  </a:txBody>
                  <a:tcPr/>
                </a:tc>
              </a:tr>
              <a:tr h="265511">
                <a:tc>
                  <a:txBody>
                    <a:bodyPr/>
                    <a:lstStyle/>
                    <a:p>
                      <a:r>
                        <a:rPr lang="en-US" dirty="0" smtClean="0"/>
                        <a:t>Homework/Studying</a:t>
                      </a:r>
                      <a:endParaRPr lang="en-US" dirty="0"/>
                    </a:p>
                  </a:txBody>
                  <a:tcPr/>
                </a:tc>
                <a:tc>
                  <a:txBody>
                    <a:bodyPr/>
                    <a:lstStyle/>
                    <a:p>
                      <a:r>
                        <a:rPr lang="en-US" dirty="0" smtClean="0"/>
                        <a:t>3 hours</a:t>
                      </a:r>
                      <a:endParaRPr lang="en-US" dirty="0"/>
                    </a:p>
                  </a:txBody>
                  <a:tcPr/>
                </a:tc>
              </a:tr>
              <a:tr h="265511">
                <a:tc>
                  <a:txBody>
                    <a:bodyPr/>
                    <a:lstStyle/>
                    <a:p>
                      <a:r>
                        <a:rPr lang="en-US" dirty="0" smtClean="0"/>
                        <a:t>Class</a:t>
                      </a:r>
                      <a:endParaRPr lang="en-US" dirty="0"/>
                    </a:p>
                  </a:txBody>
                  <a:tcPr/>
                </a:tc>
                <a:tc>
                  <a:txBody>
                    <a:bodyPr/>
                    <a:lstStyle/>
                    <a:p>
                      <a:r>
                        <a:rPr lang="en-US" dirty="0" smtClean="0"/>
                        <a:t>3 hours</a:t>
                      </a:r>
                      <a:endParaRPr lang="en-US" dirty="0"/>
                    </a:p>
                  </a:txBody>
                  <a:tcPr/>
                </a:tc>
              </a:tr>
              <a:tr h="265511">
                <a:tc>
                  <a:txBody>
                    <a:bodyPr/>
                    <a:lstStyle/>
                    <a:p>
                      <a:r>
                        <a:rPr lang="en-US" dirty="0" smtClean="0"/>
                        <a:t>Gym/Work out</a:t>
                      </a:r>
                      <a:endParaRPr lang="en-US" dirty="0"/>
                    </a:p>
                  </a:txBody>
                  <a:tcPr/>
                </a:tc>
                <a:tc>
                  <a:txBody>
                    <a:bodyPr/>
                    <a:lstStyle/>
                    <a:p>
                      <a:r>
                        <a:rPr lang="en-US" dirty="0" smtClean="0"/>
                        <a:t>1 hour and half everyday</a:t>
                      </a:r>
                      <a:endParaRPr lang="en-US" dirty="0"/>
                    </a:p>
                  </a:txBody>
                  <a:tcPr/>
                </a:tc>
              </a:tr>
              <a:tr h="265511">
                <a:tc>
                  <a:txBody>
                    <a:bodyPr/>
                    <a:lstStyle/>
                    <a:p>
                      <a:r>
                        <a:rPr lang="en-US" dirty="0" smtClean="0"/>
                        <a:t>Club</a:t>
                      </a:r>
                      <a:r>
                        <a:rPr lang="en-US" baseline="0" dirty="0" smtClean="0"/>
                        <a:t> meetings</a:t>
                      </a:r>
                      <a:endParaRPr lang="en-US" dirty="0"/>
                    </a:p>
                  </a:txBody>
                  <a:tcPr/>
                </a:tc>
                <a:tc>
                  <a:txBody>
                    <a:bodyPr/>
                    <a:lstStyle/>
                    <a:p>
                      <a:r>
                        <a:rPr lang="en-US" dirty="0" smtClean="0"/>
                        <a:t>1 hour</a:t>
                      </a:r>
                      <a:endParaRPr lang="en-US" dirty="0"/>
                    </a:p>
                  </a:txBody>
                  <a:tcPr/>
                </a:tc>
              </a:tr>
            </a:tbl>
          </a:graphicData>
        </a:graphic>
      </p:graphicFrame>
      <p:sp>
        <p:nvSpPr>
          <p:cNvPr id="6" name="TextBox 5"/>
          <p:cNvSpPr txBox="1"/>
          <p:nvPr/>
        </p:nvSpPr>
        <p:spPr>
          <a:xfrm>
            <a:off x="457200" y="3965325"/>
            <a:ext cx="7239000" cy="2708434"/>
          </a:xfrm>
          <a:prstGeom prst="rect">
            <a:avLst/>
          </a:prstGeom>
          <a:noFill/>
        </p:spPr>
        <p:txBody>
          <a:bodyPr wrap="square" rtlCol="0">
            <a:spAutoFit/>
          </a:bodyPr>
          <a:lstStyle/>
          <a:p>
            <a:pPr>
              <a:buFont typeface="Arial"/>
              <a:buChar char="•"/>
            </a:pPr>
            <a:r>
              <a:rPr lang="en-US" sz="1900" dirty="0" smtClean="0"/>
              <a:t>This student shows they have a pretty normal schedule and their studying habits follow what we’ve seen so far with 2 or more hours spent on schoolwork</a:t>
            </a:r>
          </a:p>
          <a:p>
            <a:endParaRPr lang="en-US" sz="1900" dirty="0" smtClean="0"/>
          </a:p>
          <a:p>
            <a:pPr>
              <a:buFont typeface="Arial"/>
              <a:buChar char="•"/>
            </a:pPr>
            <a:r>
              <a:rPr lang="en-US" sz="1900" dirty="0" smtClean="0"/>
              <a:t>Most of the time spent is in class or on studying so therefore this shows the balance of school work and other extra activities</a:t>
            </a:r>
          </a:p>
          <a:p>
            <a:endParaRPr lang="en-US" sz="1900" dirty="0" smtClean="0"/>
          </a:p>
          <a:p>
            <a:pPr>
              <a:buFont typeface="Arial"/>
              <a:buChar char="•"/>
            </a:pPr>
            <a:r>
              <a:rPr lang="en-US" sz="1900" dirty="0" smtClean="0"/>
              <a:t>Schoolwork is a priority in their daily schedule</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ヒラギノ丸ゴ Pro W4"/>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ヒラギノ丸ゴ Pro W4"/>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Opulent.thmx</Template>
  <TotalTime>348</TotalTime>
  <Words>1388</Words>
  <Application>Microsoft Macintosh PowerPoint</Application>
  <PresentationFormat>On-screen Show (4:3)</PresentationFormat>
  <Paragraphs>102</Paragraphs>
  <Slides>12</Slides>
  <Notes>1</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Opulent</vt:lpstr>
      <vt:lpstr>Patterns of Studying within Students schedules</vt:lpstr>
      <vt:lpstr>Focus:</vt:lpstr>
      <vt:lpstr>Nathan’s Studies:</vt:lpstr>
      <vt:lpstr>Health and street studies:</vt:lpstr>
      <vt:lpstr>Ethnographic Data:</vt:lpstr>
      <vt:lpstr>Interviewing</vt:lpstr>
      <vt:lpstr>More Interviewing:</vt:lpstr>
      <vt:lpstr>Observations/pictures:</vt:lpstr>
      <vt:lpstr>Time Diaries</vt:lpstr>
      <vt:lpstr>Time diaries:</vt:lpstr>
      <vt:lpstr>Conclusion:</vt:lpstr>
      <vt:lpstr>References:</vt:lpstr>
    </vt:vector>
  </TitlesOfParts>
  <Company>East Stoudsburg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Patterns of Studying within Students schedules</dc:title>
  <dc:creator>kirsten guldin</dc:creator>
  <cp:lastModifiedBy>kirsten guldin</cp:lastModifiedBy>
  <cp:revision>12</cp:revision>
  <cp:lastPrinted>2011-09-30T20:22:02Z</cp:lastPrinted>
  <dcterms:created xsi:type="dcterms:W3CDTF">2011-09-30T18:57:29Z</dcterms:created>
  <dcterms:modified xsi:type="dcterms:W3CDTF">2011-09-30T20:24:11Z</dcterms:modified>
</cp:coreProperties>
</file>